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12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encim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imágenes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ágenes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23/05/18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alsupermarkets.com/how-heating-metal-affects-its-properties/" TargetMode="External"/><Relationship Id="rId4" Type="http://schemas.openxmlformats.org/officeDocument/2006/relationships/hyperlink" Target="http://www.technologystudent.com/equip1/heat1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brighthubengineering.com/manufacturing-technology/30476-what-is-heat-treatmen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166276"/>
            <a:ext cx="8913813" cy="914400"/>
          </a:xfrm>
        </p:spPr>
        <p:txBody>
          <a:bodyPr>
            <a:noAutofit/>
          </a:bodyPr>
          <a:lstStyle/>
          <a:p>
            <a:r>
              <a:rPr lang="es-ES" sz="2000" dirty="0" err="1" smtClean="0"/>
              <a:t>Heat</a:t>
            </a:r>
            <a:r>
              <a:rPr lang="es-ES" sz="2000" dirty="0" smtClean="0"/>
              <a:t> </a:t>
            </a:r>
            <a:r>
              <a:rPr lang="es-ES" sz="2000" dirty="0" err="1" smtClean="0"/>
              <a:t>treatment</a:t>
            </a:r>
            <a:r>
              <a:rPr lang="es-ES" sz="2000" dirty="0" smtClean="0"/>
              <a:t> of </a:t>
            </a:r>
            <a:r>
              <a:rPr lang="es-ES" sz="2000" dirty="0" err="1" smtClean="0"/>
              <a:t>metals</a:t>
            </a:r>
            <a:r>
              <a:rPr lang="es-ES" sz="2000" dirty="0" smtClean="0"/>
              <a:t/>
            </a:r>
            <a:br>
              <a:rPr lang="es-ES" sz="2000" dirty="0" smtClean="0"/>
            </a:br>
            <a:r>
              <a:rPr lang="es-ES" sz="2000" dirty="0" smtClean="0"/>
              <a:t>Luis Alejandro Aguilera Ortiz </a:t>
            </a:r>
            <a:r>
              <a:rPr lang="es-ES" sz="2000" smtClean="0"/>
              <a:t/>
            </a:r>
            <a:br>
              <a:rPr lang="es-ES" sz="2000" smtClean="0"/>
            </a:br>
            <a:r>
              <a:rPr lang="es-ES" sz="2000" smtClean="0"/>
              <a:t>1838295 IMTC</a:t>
            </a:r>
            <a:endParaRPr lang="es-ES" sz="2000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05" y="2595562"/>
            <a:ext cx="6690386" cy="376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66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Normalizing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4083" y="2127250"/>
            <a:ext cx="8839730" cy="4139079"/>
          </a:xfrm>
        </p:spPr>
        <p:txBody>
          <a:bodyPr/>
          <a:lstStyle/>
          <a:p>
            <a:pPr algn="just"/>
            <a:r>
              <a:rPr lang="es-ES_tradnl" sz="1600" dirty="0" err="1"/>
              <a:t>Normalizing</a:t>
            </a:r>
            <a:r>
              <a:rPr lang="es-ES_tradnl" sz="1600" dirty="0"/>
              <a:t> </a:t>
            </a:r>
            <a:r>
              <a:rPr lang="es-ES_tradnl" sz="1600" dirty="0" err="1"/>
              <a:t>involves</a:t>
            </a:r>
            <a:r>
              <a:rPr lang="es-ES_tradnl" sz="1600" dirty="0"/>
              <a:t> </a:t>
            </a:r>
            <a:r>
              <a:rPr lang="es-ES_tradnl" sz="1600" dirty="0" err="1"/>
              <a:t>heating</a:t>
            </a:r>
            <a:r>
              <a:rPr lang="es-ES_tradnl" sz="1600" dirty="0"/>
              <a:t> </a:t>
            </a:r>
            <a:r>
              <a:rPr lang="es-ES_tradnl" sz="1600" dirty="0" err="1"/>
              <a:t>steel</a:t>
            </a:r>
            <a:r>
              <a:rPr lang="es-ES_tradnl" sz="1600" dirty="0"/>
              <a:t>, and </a:t>
            </a:r>
            <a:r>
              <a:rPr lang="es-ES_tradnl" sz="1600" dirty="0" err="1"/>
              <a:t>then</a:t>
            </a:r>
            <a:r>
              <a:rPr lang="es-ES_tradnl" sz="1600" dirty="0"/>
              <a:t> </a:t>
            </a:r>
            <a:r>
              <a:rPr lang="es-ES_tradnl" sz="1600" dirty="0" err="1"/>
              <a:t>keeping</a:t>
            </a:r>
            <a:r>
              <a:rPr lang="es-ES_tradnl" sz="1600" dirty="0"/>
              <a:t> </a:t>
            </a:r>
            <a:r>
              <a:rPr lang="es-ES_tradnl" sz="1600" dirty="0" err="1"/>
              <a:t>it</a:t>
            </a:r>
            <a:r>
              <a:rPr lang="es-ES_tradnl" sz="1600" dirty="0"/>
              <a:t> at </a:t>
            </a:r>
            <a:r>
              <a:rPr lang="es-ES_tradnl" sz="1600" dirty="0" err="1"/>
              <a:t>that</a:t>
            </a:r>
            <a:r>
              <a:rPr lang="es-ES_tradnl" sz="1600" dirty="0"/>
              <a:t> </a:t>
            </a:r>
            <a:r>
              <a:rPr lang="es-ES_tradnl" sz="1600" dirty="0" err="1"/>
              <a:t>temperature</a:t>
            </a:r>
            <a:r>
              <a:rPr lang="es-ES_tradnl" sz="1600" dirty="0"/>
              <a:t> </a:t>
            </a:r>
            <a:r>
              <a:rPr lang="es-ES_tradnl" sz="1600" dirty="0" err="1"/>
              <a:t>for</a:t>
            </a:r>
            <a:r>
              <a:rPr lang="es-ES_tradnl" sz="1600" dirty="0"/>
              <a:t> a </a:t>
            </a:r>
            <a:r>
              <a:rPr lang="es-ES_tradnl" sz="1600" dirty="0" err="1"/>
              <a:t>period</a:t>
            </a:r>
            <a:r>
              <a:rPr lang="es-ES_tradnl" sz="1600" dirty="0"/>
              <a:t> of time, and </a:t>
            </a:r>
            <a:r>
              <a:rPr lang="es-ES_tradnl" sz="1600" dirty="0" err="1"/>
              <a:t>then</a:t>
            </a:r>
            <a:r>
              <a:rPr lang="es-ES_tradnl" sz="1600" dirty="0"/>
              <a:t> </a:t>
            </a:r>
            <a:r>
              <a:rPr lang="es-ES_tradnl" sz="1600" dirty="0" err="1"/>
              <a:t>cooling</a:t>
            </a:r>
            <a:r>
              <a:rPr lang="es-ES_tradnl" sz="1600" dirty="0"/>
              <a:t> </a:t>
            </a:r>
            <a:r>
              <a:rPr lang="es-ES_tradnl" sz="1600" dirty="0" err="1"/>
              <a:t>it</a:t>
            </a:r>
            <a:r>
              <a:rPr lang="es-ES_tradnl" sz="1600" dirty="0"/>
              <a:t> in air.</a:t>
            </a:r>
          </a:p>
          <a:p>
            <a:pPr algn="just"/>
            <a:r>
              <a:rPr lang="es-ES_tradnl" sz="1600" dirty="0"/>
              <a:t> </a:t>
            </a:r>
            <a:r>
              <a:rPr lang="es-ES_tradnl" sz="1600" dirty="0" err="1" smtClean="0"/>
              <a:t>The</a:t>
            </a:r>
            <a:r>
              <a:rPr lang="es-ES_tradnl" sz="1600" dirty="0" smtClean="0"/>
              <a:t> </a:t>
            </a:r>
            <a:r>
              <a:rPr lang="es-ES_tradnl" sz="1600" dirty="0" err="1"/>
              <a:t>resulting</a:t>
            </a:r>
            <a:r>
              <a:rPr lang="es-ES_tradnl" sz="1600" dirty="0"/>
              <a:t> metal </a:t>
            </a:r>
            <a:r>
              <a:rPr lang="es-ES_tradnl" sz="1600" dirty="0" err="1"/>
              <a:t>is</a:t>
            </a:r>
            <a:r>
              <a:rPr lang="es-ES_tradnl" sz="1600" dirty="0"/>
              <a:t> free of </a:t>
            </a:r>
            <a:r>
              <a:rPr lang="es-ES_tradnl" sz="1600" dirty="0" err="1"/>
              <a:t>undesirable</a:t>
            </a:r>
            <a:r>
              <a:rPr lang="es-ES_tradnl" sz="1600" dirty="0"/>
              <a:t> </a:t>
            </a:r>
            <a:r>
              <a:rPr lang="es-ES_tradnl" sz="1600" dirty="0" err="1"/>
              <a:t>impurities</a:t>
            </a:r>
            <a:r>
              <a:rPr lang="es-ES_tradnl" sz="1600" dirty="0"/>
              <a:t> and </a:t>
            </a:r>
            <a:r>
              <a:rPr lang="es-ES_tradnl" sz="1600" dirty="0" err="1"/>
              <a:t>exhibits</a:t>
            </a:r>
            <a:r>
              <a:rPr lang="es-ES_tradnl" sz="1600" dirty="0"/>
              <a:t> </a:t>
            </a:r>
            <a:r>
              <a:rPr lang="es-ES_tradnl" sz="1600" dirty="0" err="1"/>
              <a:t>greater</a:t>
            </a:r>
            <a:r>
              <a:rPr lang="es-ES_tradnl" sz="1600" dirty="0"/>
              <a:t> </a:t>
            </a:r>
            <a:r>
              <a:rPr lang="es-ES_tradnl" sz="1600" dirty="0" err="1"/>
              <a:t>strength</a:t>
            </a:r>
            <a:r>
              <a:rPr lang="es-ES_tradnl" sz="1600" dirty="0"/>
              <a:t> and </a:t>
            </a:r>
            <a:r>
              <a:rPr lang="es-ES_tradnl" sz="1600" dirty="0" err="1"/>
              <a:t>hardness</a:t>
            </a:r>
            <a:r>
              <a:rPr lang="es-ES_tradnl" sz="1600" dirty="0"/>
              <a:t>. </a:t>
            </a:r>
            <a:r>
              <a:rPr lang="es-ES_tradnl" sz="1600" dirty="0" err="1"/>
              <a:t>Normalising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often</a:t>
            </a:r>
            <a:r>
              <a:rPr lang="es-ES_tradnl" sz="1600" dirty="0"/>
              <a:t> </a:t>
            </a:r>
            <a:r>
              <a:rPr lang="es-ES_tradnl" sz="1600" dirty="0" err="1"/>
              <a:t>used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produce a </a:t>
            </a:r>
            <a:r>
              <a:rPr lang="es-ES_tradnl" sz="1600" dirty="0" err="1"/>
              <a:t>harder</a:t>
            </a:r>
            <a:r>
              <a:rPr lang="es-ES_tradnl" sz="1600" dirty="0"/>
              <a:t> and </a:t>
            </a:r>
            <a:r>
              <a:rPr lang="es-ES_tradnl" sz="1600" dirty="0" err="1"/>
              <a:t>stronger</a:t>
            </a:r>
            <a:r>
              <a:rPr lang="es-ES_tradnl" sz="1600" dirty="0"/>
              <a:t> </a:t>
            </a:r>
            <a:r>
              <a:rPr lang="es-ES_tradnl" sz="1600" dirty="0" err="1"/>
              <a:t>steel</a:t>
            </a:r>
            <a:r>
              <a:rPr lang="es-ES_tradnl" sz="1600" dirty="0"/>
              <a:t>, </a:t>
            </a:r>
            <a:r>
              <a:rPr lang="es-ES_tradnl" sz="1600" dirty="0" err="1"/>
              <a:t>albeit</a:t>
            </a:r>
            <a:r>
              <a:rPr lang="es-ES_tradnl" sz="1600" dirty="0"/>
              <a:t> </a:t>
            </a:r>
            <a:r>
              <a:rPr lang="es-ES_tradnl" sz="1600" dirty="0" err="1"/>
              <a:t>one</a:t>
            </a:r>
            <a:r>
              <a:rPr lang="es-ES_tradnl" sz="1600" dirty="0"/>
              <a:t> </a:t>
            </a:r>
            <a:r>
              <a:rPr lang="es-ES_tradnl" sz="1600" dirty="0" err="1"/>
              <a:t>that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less</a:t>
            </a:r>
            <a:r>
              <a:rPr lang="es-ES_tradnl" sz="1600" dirty="0"/>
              <a:t> </a:t>
            </a:r>
            <a:r>
              <a:rPr lang="es-ES_tradnl" sz="1600" dirty="0" err="1"/>
              <a:t>ductile</a:t>
            </a:r>
            <a:r>
              <a:rPr lang="es-ES_tradnl" sz="1600" dirty="0"/>
              <a:t> </a:t>
            </a:r>
            <a:r>
              <a:rPr lang="es-ES_tradnl" sz="1600" dirty="0" err="1"/>
              <a:t>than</a:t>
            </a:r>
            <a:r>
              <a:rPr lang="es-ES_tradnl" sz="1600" dirty="0"/>
              <a:t> </a:t>
            </a:r>
            <a:r>
              <a:rPr lang="es-ES_tradnl" sz="1600" dirty="0" err="1"/>
              <a:t>that</a:t>
            </a:r>
            <a:r>
              <a:rPr lang="es-ES_tradnl" sz="1600" dirty="0"/>
              <a:t> </a:t>
            </a:r>
            <a:r>
              <a:rPr lang="es-ES_tradnl" sz="1600" dirty="0" err="1"/>
              <a:t>produced</a:t>
            </a:r>
            <a:r>
              <a:rPr lang="es-ES_tradnl" sz="1600" dirty="0"/>
              <a:t> </a:t>
            </a:r>
            <a:r>
              <a:rPr lang="es-ES_tradnl" sz="1600" dirty="0" err="1"/>
              <a:t>by</a:t>
            </a:r>
            <a:r>
              <a:rPr lang="es-ES_tradnl" sz="1600" dirty="0"/>
              <a:t> </a:t>
            </a:r>
            <a:r>
              <a:rPr lang="es-ES_tradnl" sz="1600" dirty="0" err="1"/>
              <a:t>annealing</a:t>
            </a:r>
            <a:r>
              <a:rPr lang="es-ES_tradnl" sz="1600" dirty="0"/>
              <a:t>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7933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Carburization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-1" y="2038256"/>
            <a:ext cx="8913813" cy="422807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1600" dirty="0" err="1"/>
              <a:t>Carburization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a </a:t>
            </a:r>
            <a:r>
              <a:rPr lang="es-ES_tradnl" sz="1600" dirty="0" err="1"/>
              <a:t>heat</a:t>
            </a:r>
            <a:r>
              <a:rPr lang="es-ES_tradnl" sz="1600" dirty="0"/>
              <a:t> </a:t>
            </a:r>
            <a:r>
              <a:rPr lang="es-ES_tradnl" sz="1600" dirty="0" err="1"/>
              <a:t>treatment</a:t>
            </a:r>
            <a:r>
              <a:rPr lang="es-ES_tradnl" sz="1600" dirty="0"/>
              <a:t> </a:t>
            </a:r>
            <a:r>
              <a:rPr lang="es-ES_tradnl" sz="1600" dirty="0" err="1"/>
              <a:t>process</a:t>
            </a:r>
            <a:r>
              <a:rPr lang="es-ES_tradnl" sz="1600" dirty="0"/>
              <a:t> in </a:t>
            </a:r>
            <a:r>
              <a:rPr lang="es-ES_tradnl" sz="1600" dirty="0" err="1"/>
              <a:t>which</a:t>
            </a:r>
            <a:r>
              <a:rPr lang="es-ES_tradnl" sz="1600" dirty="0"/>
              <a:t> </a:t>
            </a:r>
            <a:r>
              <a:rPr lang="es-ES_tradnl" sz="1600" dirty="0" err="1"/>
              <a:t>iron</a:t>
            </a:r>
            <a:r>
              <a:rPr lang="es-ES_tradnl" sz="1600" dirty="0"/>
              <a:t> </a:t>
            </a:r>
            <a:r>
              <a:rPr lang="es-ES_tradnl" sz="1600" dirty="0" err="1"/>
              <a:t>or</a:t>
            </a:r>
            <a:r>
              <a:rPr lang="es-ES_tradnl" sz="1600" dirty="0"/>
              <a:t> </a:t>
            </a:r>
            <a:r>
              <a:rPr lang="es-ES_tradnl" sz="1600" dirty="0" err="1"/>
              <a:t>steel</a:t>
            </a:r>
            <a:r>
              <a:rPr lang="es-ES_tradnl" sz="1600" dirty="0"/>
              <a:t> </a:t>
            </a:r>
            <a:r>
              <a:rPr lang="es-ES_tradnl" sz="1600" dirty="0" err="1"/>
              <a:t>absorbs</a:t>
            </a:r>
            <a:r>
              <a:rPr lang="es-ES_tradnl" sz="1600" dirty="0"/>
              <a:t> </a:t>
            </a:r>
            <a:r>
              <a:rPr lang="es-ES_tradnl" sz="1600" dirty="0" err="1"/>
              <a:t>carbon</a:t>
            </a:r>
            <a:r>
              <a:rPr lang="es-ES_tradnl" sz="1600" dirty="0"/>
              <a:t> </a:t>
            </a:r>
            <a:r>
              <a:rPr lang="es-ES_tradnl" sz="1600" dirty="0" err="1"/>
              <a:t>while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metal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heated</a:t>
            </a:r>
            <a:r>
              <a:rPr lang="es-ES_tradnl" sz="1600" dirty="0"/>
              <a:t> in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presence</a:t>
            </a:r>
            <a:r>
              <a:rPr lang="es-ES_tradnl" sz="1600" dirty="0"/>
              <a:t> of a </a:t>
            </a:r>
            <a:r>
              <a:rPr lang="es-ES_tradnl" sz="1600" dirty="0" err="1"/>
              <a:t>carbon-bearing</a:t>
            </a:r>
            <a:r>
              <a:rPr lang="es-ES_tradnl" sz="1600" dirty="0"/>
              <a:t> material, </a:t>
            </a:r>
            <a:r>
              <a:rPr lang="es-ES_tradnl" sz="1600" dirty="0" err="1"/>
              <a:t>such</a:t>
            </a:r>
            <a:r>
              <a:rPr lang="es-ES_tradnl" sz="1600" dirty="0"/>
              <a:t> as </a:t>
            </a:r>
            <a:r>
              <a:rPr lang="es-ES_tradnl" sz="1600" dirty="0" err="1"/>
              <a:t>charcoal</a:t>
            </a:r>
            <a:r>
              <a:rPr lang="es-ES_tradnl" sz="1600" dirty="0"/>
              <a:t> </a:t>
            </a:r>
            <a:r>
              <a:rPr lang="es-ES_tradnl" sz="1600" dirty="0" err="1"/>
              <a:t>or</a:t>
            </a:r>
            <a:r>
              <a:rPr lang="es-ES_tradnl" sz="1600" dirty="0"/>
              <a:t> </a:t>
            </a:r>
            <a:r>
              <a:rPr lang="es-ES_tradnl" sz="1600" dirty="0" err="1"/>
              <a:t>carbon</a:t>
            </a:r>
            <a:r>
              <a:rPr lang="es-ES_tradnl" sz="1600" dirty="0"/>
              <a:t> </a:t>
            </a:r>
            <a:r>
              <a:rPr lang="es-ES_tradnl" sz="1600" dirty="0" err="1"/>
              <a:t>monoxide</a:t>
            </a:r>
            <a:r>
              <a:rPr lang="es-ES_tradnl" sz="1600" dirty="0"/>
              <a:t>.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intent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make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metal </a:t>
            </a:r>
            <a:r>
              <a:rPr lang="es-ES_tradnl" sz="1600" dirty="0" err="1"/>
              <a:t>harder</a:t>
            </a:r>
            <a:r>
              <a:rPr lang="es-ES_tradnl" sz="1600" dirty="0"/>
              <a:t>. </a:t>
            </a:r>
            <a:r>
              <a:rPr lang="es-ES_tradnl" sz="1600" dirty="0" err="1"/>
              <a:t>Depending</a:t>
            </a:r>
            <a:r>
              <a:rPr lang="es-ES_tradnl" sz="1600" dirty="0"/>
              <a:t> </a:t>
            </a:r>
            <a:r>
              <a:rPr lang="es-ES_tradnl" sz="1600" dirty="0" err="1"/>
              <a:t>on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amount</a:t>
            </a:r>
            <a:r>
              <a:rPr lang="es-ES_tradnl" sz="1600" dirty="0"/>
              <a:t> of time and </a:t>
            </a:r>
            <a:r>
              <a:rPr lang="es-ES_tradnl" sz="1600" dirty="0" err="1"/>
              <a:t>temperature</a:t>
            </a:r>
            <a:r>
              <a:rPr lang="es-ES_tradnl" sz="1600" dirty="0"/>
              <a:t>,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affected</a:t>
            </a:r>
            <a:r>
              <a:rPr lang="es-ES_tradnl" sz="1600" dirty="0"/>
              <a:t> </a:t>
            </a:r>
            <a:r>
              <a:rPr lang="es-ES_tradnl" sz="1600" dirty="0" err="1"/>
              <a:t>area</a:t>
            </a:r>
            <a:r>
              <a:rPr lang="es-ES_tradnl" sz="1600" dirty="0"/>
              <a:t> can </a:t>
            </a:r>
            <a:r>
              <a:rPr lang="es-ES_tradnl" sz="1600" dirty="0" err="1"/>
              <a:t>vary</a:t>
            </a:r>
            <a:r>
              <a:rPr lang="es-ES_tradnl" sz="1600" dirty="0"/>
              <a:t> in </a:t>
            </a:r>
            <a:r>
              <a:rPr lang="es-ES_tradnl" sz="1600" dirty="0" err="1"/>
              <a:t>carbon</a:t>
            </a:r>
            <a:r>
              <a:rPr lang="es-ES_tradnl" sz="1600" dirty="0"/>
              <a:t> </a:t>
            </a:r>
            <a:r>
              <a:rPr lang="es-ES_tradnl" sz="1600" dirty="0" err="1"/>
              <a:t>content</a:t>
            </a:r>
            <a:r>
              <a:rPr lang="es-ES_tradnl" sz="1600" dirty="0"/>
              <a:t>. </a:t>
            </a:r>
            <a:r>
              <a:rPr lang="es-ES_tradnl" sz="1600" dirty="0" err="1"/>
              <a:t>Longer</a:t>
            </a:r>
            <a:r>
              <a:rPr lang="es-ES_tradnl" sz="1600" dirty="0"/>
              <a:t> </a:t>
            </a:r>
            <a:r>
              <a:rPr lang="es-ES_tradnl" sz="1600" dirty="0" err="1"/>
              <a:t>carburizing</a:t>
            </a:r>
            <a:r>
              <a:rPr lang="es-ES_tradnl" sz="1600" dirty="0"/>
              <a:t> times and </a:t>
            </a:r>
            <a:r>
              <a:rPr lang="es-ES_tradnl" sz="1600" dirty="0" err="1"/>
              <a:t>higher</a:t>
            </a:r>
            <a:r>
              <a:rPr lang="es-ES_tradnl" sz="1600" dirty="0"/>
              <a:t> </a:t>
            </a:r>
            <a:r>
              <a:rPr lang="es-ES_tradnl" sz="1600" dirty="0" err="1"/>
              <a:t>temperatures</a:t>
            </a:r>
            <a:r>
              <a:rPr lang="es-ES_tradnl" sz="1600" dirty="0"/>
              <a:t> </a:t>
            </a:r>
            <a:r>
              <a:rPr lang="es-ES_tradnl" sz="1600" dirty="0" err="1"/>
              <a:t>typically</a:t>
            </a:r>
            <a:r>
              <a:rPr lang="es-ES_tradnl" sz="1600" dirty="0"/>
              <a:t> </a:t>
            </a:r>
            <a:r>
              <a:rPr lang="es-ES_tradnl" sz="1600" dirty="0" err="1"/>
              <a:t>increase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depth</a:t>
            </a:r>
            <a:r>
              <a:rPr lang="es-ES_tradnl" sz="1600" dirty="0"/>
              <a:t> of </a:t>
            </a:r>
            <a:r>
              <a:rPr lang="es-ES_tradnl" sz="1600" dirty="0" err="1"/>
              <a:t>carbon</a:t>
            </a:r>
            <a:r>
              <a:rPr lang="es-ES_tradnl" sz="1600" dirty="0"/>
              <a:t> </a:t>
            </a:r>
            <a:r>
              <a:rPr lang="es-ES_tradnl" sz="1600" dirty="0" err="1"/>
              <a:t>diffusion</a:t>
            </a:r>
            <a:r>
              <a:rPr lang="es-ES_tradnl" sz="1600" dirty="0"/>
              <a:t>. </a:t>
            </a:r>
            <a:r>
              <a:rPr lang="es-ES_tradnl" sz="1600" dirty="0" err="1"/>
              <a:t>When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iron</a:t>
            </a:r>
            <a:r>
              <a:rPr lang="es-ES_tradnl" sz="1600" dirty="0"/>
              <a:t> </a:t>
            </a:r>
            <a:r>
              <a:rPr lang="es-ES_tradnl" sz="1600" dirty="0" err="1"/>
              <a:t>or</a:t>
            </a:r>
            <a:r>
              <a:rPr lang="es-ES_tradnl" sz="1600" dirty="0"/>
              <a:t> </a:t>
            </a:r>
            <a:r>
              <a:rPr lang="es-ES_tradnl" sz="1600" dirty="0" err="1"/>
              <a:t>steel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cooled</a:t>
            </a:r>
            <a:r>
              <a:rPr lang="es-ES_tradnl" sz="1600" dirty="0"/>
              <a:t> </a:t>
            </a:r>
            <a:r>
              <a:rPr lang="es-ES_tradnl" sz="1600" dirty="0" err="1"/>
              <a:t>rapidly</a:t>
            </a:r>
            <a:r>
              <a:rPr lang="es-ES_tradnl" sz="1600" dirty="0"/>
              <a:t> </a:t>
            </a:r>
            <a:r>
              <a:rPr lang="es-ES_tradnl" sz="1600" dirty="0" err="1"/>
              <a:t>by</a:t>
            </a:r>
            <a:r>
              <a:rPr lang="es-ES_tradnl" sz="1600" dirty="0"/>
              <a:t> </a:t>
            </a:r>
            <a:r>
              <a:rPr lang="es-ES_tradnl" sz="1600" dirty="0" err="1"/>
              <a:t>quenching</a:t>
            </a:r>
            <a:r>
              <a:rPr lang="es-ES_tradnl" sz="1600" dirty="0"/>
              <a:t>,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higher</a:t>
            </a:r>
            <a:r>
              <a:rPr lang="es-ES_tradnl" sz="1600" dirty="0"/>
              <a:t> </a:t>
            </a:r>
            <a:r>
              <a:rPr lang="es-ES_tradnl" sz="1600" dirty="0" err="1"/>
              <a:t>carbon</a:t>
            </a:r>
            <a:r>
              <a:rPr lang="es-ES_tradnl" sz="1600" dirty="0"/>
              <a:t> </a:t>
            </a:r>
            <a:r>
              <a:rPr lang="es-ES_tradnl" sz="1600" dirty="0" err="1"/>
              <a:t>content</a:t>
            </a:r>
            <a:r>
              <a:rPr lang="es-ES_tradnl" sz="1600" dirty="0"/>
              <a:t> </a:t>
            </a:r>
            <a:r>
              <a:rPr lang="es-ES_tradnl" sz="1600" dirty="0" err="1"/>
              <a:t>on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outer</a:t>
            </a:r>
            <a:r>
              <a:rPr lang="es-ES_tradnl" sz="1600" dirty="0"/>
              <a:t> </a:t>
            </a:r>
            <a:r>
              <a:rPr lang="es-ES_tradnl" sz="1600" dirty="0" err="1"/>
              <a:t>surface</a:t>
            </a:r>
            <a:r>
              <a:rPr lang="es-ES_tradnl" sz="1600" dirty="0"/>
              <a:t> </a:t>
            </a:r>
            <a:r>
              <a:rPr lang="es-ES_tradnl" sz="1600" dirty="0" err="1"/>
              <a:t>becomes</a:t>
            </a:r>
            <a:r>
              <a:rPr lang="es-ES_tradnl" sz="1600" dirty="0"/>
              <a:t> </a:t>
            </a:r>
            <a:r>
              <a:rPr lang="es-ES_tradnl" sz="1600" dirty="0" err="1"/>
              <a:t>hard</a:t>
            </a:r>
            <a:r>
              <a:rPr lang="es-ES_tradnl" sz="1600" dirty="0"/>
              <a:t> </a:t>
            </a:r>
            <a:r>
              <a:rPr lang="es-ES_tradnl" sz="1600" dirty="0" err="1"/>
              <a:t>due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transformation</a:t>
            </a:r>
            <a:r>
              <a:rPr lang="es-ES_tradnl" sz="1600" dirty="0"/>
              <a:t> </a:t>
            </a:r>
            <a:r>
              <a:rPr lang="es-ES_tradnl" sz="1600" dirty="0" err="1"/>
              <a:t>from</a:t>
            </a:r>
            <a:r>
              <a:rPr lang="es-ES_tradnl" sz="1600" dirty="0"/>
              <a:t> </a:t>
            </a:r>
            <a:r>
              <a:rPr lang="es-ES_tradnl" sz="1600" dirty="0" err="1"/>
              <a:t>austenite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martensite</a:t>
            </a:r>
            <a:r>
              <a:rPr lang="es-ES_tradnl" sz="1600" dirty="0"/>
              <a:t>, </a:t>
            </a:r>
            <a:r>
              <a:rPr lang="es-ES_tradnl" sz="1600" dirty="0" err="1"/>
              <a:t>while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core</a:t>
            </a:r>
            <a:r>
              <a:rPr lang="es-ES_tradnl" sz="1600" dirty="0"/>
              <a:t> </a:t>
            </a:r>
            <a:r>
              <a:rPr lang="es-ES_tradnl" sz="1600" dirty="0" err="1"/>
              <a:t>remains</a:t>
            </a:r>
            <a:r>
              <a:rPr lang="es-ES_tradnl" sz="1600" dirty="0"/>
              <a:t> </a:t>
            </a:r>
            <a:r>
              <a:rPr lang="es-ES_tradnl" sz="1600" dirty="0" err="1"/>
              <a:t>soft</a:t>
            </a:r>
            <a:r>
              <a:rPr lang="es-ES_tradnl" sz="1600" dirty="0"/>
              <a:t> and </a:t>
            </a:r>
            <a:r>
              <a:rPr lang="es-ES_tradnl" sz="1600" dirty="0" err="1"/>
              <a:t>tough</a:t>
            </a:r>
            <a:r>
              <a:rPr lang="es-ES_tradnl" sz="1600" dirty="0"/>
              <a:t> as a </a:t>
            </a:r>
            <a:r>
              <a:rPr lang="es-ES_tradnl" sz="1600" dirty="0" err="1"/>
              <a:t>ferritic</a:t>
            </a:r>
            <a:r>
              <a:rPr lang="es-ES_tradnl" sz="1600" dirty="0"/>
              <a:t> and/</a:t>
            </a:r>
            <a:r>
              <a:rPr lang="es-ES_tradnl" sz="1600" dirty="0" err="1"/>
              <a:t>or</a:t>
            </a:r>
            <a:r>
              <a:rPr lang="es-ES_tradnl" sz="1600" dirty="0"/>
              <a:t> </a:t>
            </a:r>
            <a:r>
              <a:rPr lang="es-ES_tradnl" sz="1600" dirty="0" err="1"/>
              <a:t>pearlite</a:t>
            </a:r>
            <a:r>
              <a:rPr lang="es-ES_tradnl" sz="1600" dirty="0"/>
              <a:t> </a:t>
            </a:r>
            <a:r>
              <a:rPr lang="es-ES_tradnl" sz="1600" dirty="0" err="1"/>
              <a:t>microstructure</a:t>
            </a:r>
            <a:r>
              <a:rPr lang="es-ES_tradnl" sz="1600" dirty="0"/>
              <a:t>.</a:t>
            </a:r>
          </a:p>
          <a:p>
            <a:pPr marL="0" indent="0"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219983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Carburizing</a:t>
            </a:r>
            <a:r>
              <a:rPr lang="es-ES" dirty="0" smtClean="0"/>
              <a:t> </a:t>
            </a:r>
            <a:r>
              <a:rPr lang="es-ES" dirty="0" err="1" smtClean="0"/>
              <a:t>steel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70" y="2388986"/>
            <a:ext cx="83058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90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https://www.brighthubengineering.com/manufacturing-technology/30476-what-is-heat-treatment</a:t>
            </a:r>
            <a:r>
              <a:rPr lang="es-ES" dirty="0" smtClean="0">
                <a:hlinkClick r:id="rId2"/>
              </a:rPr>
              <a:t>/</a:t>
            </a:r>
            <a:endParaRPr lang="es-ES" dirty="0" smtClean="0"/>
          </a:p>
          <a:p>
            <a:r>
              <a:rPr lang="es-ES" dirty="0">
                <a:hlinkClick r:id="rId3"/>
              </a:rPr>
              <a:t>https://www.metalsupermarkets.com/how-heating-metal-affects-its-properties</a:t>
            </a:r>
            <a:r>
              <a:rPr lang="es-ES" dirty="0" smtClean="0">
                <a:hlinkClick r:id="rId3"/>
              </a:rPr>
              <a:t>/</a:t>
            </a:r>
            <a:endParaRPr lang="es-ES" dirty="0" smtClean="0"/>
          </a:p>
          <a:p>
            <a:r>
              <a:rPr lang="es-ES" dirty="0">
                <a:hlinkClick r:id="rId4"/>
              </a:rPr>
              <a:t>http://www.technologystudent.com</a:t>
            </a:r>
            <a:r>
              <a:rPr lang="es-ES">
                <a:hlinkClick r:id="rId4"/>
              </a:rPr>
              <a:t>/equip1/heat1.</a:t>
            </a:r>
            <a:r>
              <a:rPr lang="es-ES" smtClean="0">
                <a:hlinkClick r:id="rId4"/>
              </a:rPr>
              <a:t>htm</a:t>
            </a:r>
            <a:endParaRPr lang="es-ES" smtClean="0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498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heat</a:t>
            </a:r>
            <a:r>
              <a:rPr lang="es-ES" dirty="0" smtClean="0"/>
              <a:t> </a:t>
            </a:r>
            <a:r>
              <a:rPr lang="es-ES" dirty="0" err="1" smtClean="0"/>
              <a:t>treatment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8167" y="2222500"/>
            <a:ext cx="5386915" cy="4043829"/>
          </a:xfrm>
        </p:spPr>
        <p:txBody>
          <a:bodyPr/>
          <a:lstStyle/>
          <a:p>
            <a:pPr algn="just"/>
            <a:r>
              <a:rPr lang="es-ES_tradnl" sz="1400" dirty="0" err="1">
                <a:solidFill>
                  <a:schemeClr val="tx1"/>
                </a:solidFill>
              </a:rPr>
              <a:t>Engineering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properties</a:t>
            </a:r>
            <a:r>
              <a:rPr lang="es-ES_tradnl" sz="1400" dirty="0">
                <a:solidFill>
                  <a:schemeClr val="tx1"/>
                </a:solidFill>
              </a:rPr>
              <a:t> are </a:t>
            </a:r>
            <a:r>
              <a:rPr lang="es-ES_tradnl" sz="1400" dirty="0" err="1">
                <a:solidFill>
                  <a:schemeClr val="tx1"/>
                </a:solidFill>
              </a:rPr>
              <a:t>modified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by</a:t>
            </a:r>
            <a:r>
              <a:rPr lang="es-ES_tradnl" sz="1400" dirty="0">
                <a:solidFill>
                  <a:schemeClr val="tx1"/>
                </a:solidFill>
              </a:rPr>
              <a:t> heat treatment </a:t>
            </a:r>
            <a:r>
              <a:rPr lang="es-ES_tradnl" sz="1400" dirty="0" err="1">
                <a:solidFill>
                  <a:schemeClr val="tx1"/>
                </a:solidFill>
              </a:rPr>
              <a:t>processes</a:t>
            </a:r>
            <a:r>
              <a:rPr lang="es-ES_tradnl" sz="1400" dirty="0">
                <a:solidFill>
                  <a:schemeClr val="tx1"/>
                </a:solidFill>
              </a:rPr>
              <a:t> so </a:t>
            </a:r>
            <a:r>
              <a:rPr lang="es-ES_tradnl" sz="1400" dirty="0" err="1">
                <a:solidFill>
                  <a:schemeClr val="tx1"/>
                </a:solidFill>
              </a:rPr>
              <a:t>that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structural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components</a:t>
            </a:r>
            <a:r>
              <a:rPr lang="es-ES_tradnl" sz="1400" dirty="0">
                <a:solidFill>
                  <a:schemeClr val="tx1"/>
                </a:solidFill>
              </a:rPr>
              <a:t> are </a:t>
            </a:r>
            <a:r>
              <a:rPr lang="es-ES_tradnl" sz="1400" dirty="0" err="1">
                <a:solidFill>
                  <a:schemeClr val="tx1"/>
                </a:solidFill>
              </a:rPr>
              <a:t>able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withstand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specified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operating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conditions</a:t>
            </a:r>
            <a:r>
              <a:rPr lang="es-ES_tradnl" sz="1400" dirty="0">
                <a:solidFill>
                  <a:schemeClr val="tx1"/>
                </a:solidFill>
              </a:rPr>
              <a:t> and </a:t>
            </a:r>
            <a:r>
              <a:rPr lang="es-ES_tradnl" sz="1400" dirty="0" err="1">
                <a:solidFill>
                  <a:schemeClr val="tx1"/>
                </a:solidFill>
              </a:rPr>
              <a:t>have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desired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useful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life</a:t>
            </a:r>
            <a:r>
              <a:rPr lang="es-ES_tradnl" sz="1400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s-ES_tradnl" sz="1400" dirty="0">
                <a:solidFill>
                  <a:schemeClr val="tx1"/>
                </a:solidFill>
              </a:rPr>
              <a:t>Heat treatment </a:t>
            </a:r>
            <a:r>
              <a:rPr lang="es-ES_tradnl" sz="1400" dirty="0" err="1">
                <a:solidFill>
                  <a:schemeClr val="tx1"/>
                </a:solidFill>
              </a:rPr>
              <a:t>is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the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heating</a:t>
            </a:r>
            <a:r>
              <a:rPr lang="es-ES_tradnl" sz="1400" dirty="0">
                <a:solidFill>
                  <a:schemeClr val="tx1"/>
                </a:solidFill>
              </a:rPr>
              <a:t> and </a:t>
            </a:r>
            <a:r>
              <a:rPr lang="es-ES_tradnl" sz="1400" dirty="0" err="1">
                <a:solidFill>
                  <a:schemeClr val="tx1"/>
                </a:solidFill>
              </a:rPr>
              <a:t>cooling</a:t>
            </a:r>
            <a:r>
              <a:rPr lang="es-ES_tradnl" sz="1400" dirty="0">
                <a:solidFill>
                  <a:schemeClr val="tx1"/>
                </a:solidFill>
              </a:rPr>
              <a:t> of </a:t>
            </a:r>
            <a:r>
              <a:rPr lang="es-ES_tradnl" sz="1400" dirty="0" err="1">
                <a:solidFill>
                  <a:schemeClr val="tx1"/>
                </a:solidFill>
              </a:rPr>
              <a:t>metals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to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change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their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physical</a:t>
            </a:r>
            <a:r>
              <a:rPr lang="es-ES_tradnl" sz="1400" dirty="0">
                <a:solidFill>
                  <a:schemeClr val="tx1"/>
                </a:solidFill>
              </a:rPr>
              <a:t> and </a:t>
            </a:r>
            <a:r>
              <a:rPr lang="es-ES_tradnl" sz="1400" dirty="0" err="1">
                <a:solidFill>
                  <a:schemeClr val="tx1"/>
                </a:solidFill>
              </a:rPr>
              <a:t>mechanical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properties</a:t>
            </a:r>
            <a:r>
              <a:rPr lang="es-ES_tradnl" sz="1400" dirty="0">
                <a:solidFill>
                  <a:schemeClr val="tx1"/>
                </a:solidFill>
              </a:rPr>
              <a:t>, </a:t>
            </a:r>
            <a:r>
              <a:rPr lang="es-ES_tradnl" sz="1400" dirty="0" err="1">
                <a:solidFill>
                  <a:schemeClr val="tx1"/>
                </a:solidFill>
              </a:rPr>
              <a:t>without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letting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it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change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its</a:t>
            </a:r>
            <a:r>
              <a:rPr lang="es-ES_tradnl" sz="1400" dirty="0">
                <a:solidFill>
                  <a:schemeClr val="tx1"/>
                </a:solidFill>
              </a:rPr>
              <a:t> </a:t>
            </a:r>
            <a:r>
              <a:rPr lang="es-ES_tradnl" sz="1400" dirty="0" err="1">
                <a:solidFill>
                  <a:schemeClr val="tx1"/>
                </a:solidFill>
              </a:rPr>
              <a:t>shape</a:t>
            </a:r>
            <a:r>
              <a:rPr lang="es-ES_tradnl" sz="1400" dirty="0">
                <a:solidFill>
                  <a:schemeClr val="tx1"/>
                </a:solidFill>
              </a:rPr>
              <a:t>. Heat treatment </a:t>
            </a:r>
            <a:r>
              <a:rPr lang="es-ES_tradnl" sz="1400" dirty="0" err="1">
                <a:solidFill>
                  <a:schemeClr val="tx1"/>
                </a:solidFill>
              </a:rPr>
              <a:t>could</a:t>
            </a:r>
            <a:r>
              <a:rPr lang="es-ES_tradnl" sz="1400" dirty="0">
                <a:solidFill>
                  <a:schemeClr val="tx1"/>
                </a:solidFill>
              </a:rPr>
              <a:t> be </a:t>
            </a:r>
            <a:r>
              <a:rPr lang="es-ES_tradnl" sz="1400" dirty="0" err="1">
                <a:solidFill>
                  <a:schemeClr val="tx1"/>
                </a:solidFill>
              </a:rPr>
              <a:t>said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to</a:t>
            </a:r>
            <a:r>
              <a:rPr lang="es-ES_tradnl" sz="1400" dirty="0">
                <a:solidFill>
                  <a:schemeClr val="tx1"/>
                </a:solidFill>
              </a:rPr>
              <a:t> be a </a:t>
            </a:r>
            <a:r>
              <a:rPr lang="es-ES_tradnl" sz="1400" dirty="0" err="1">
                <a:solidFill>
                  <a:schemeClr val="tx1"/>
                </a:solidFill>
              </a:rPr>
              <a:t>method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for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strengthening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materials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but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could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also</a:t>
            </a:r>
            <a:r>
              <a:rPr lang="es-ES_tradnl" sz="1400" dirty="0">
                <a:solidFill>
                  <a:schemeClr val="tx1"/>
                </a:solidFill>
              </a:rPr>
              <a:t> be </a:t>
            </a:r>
            <a:r>
              <a:rPr lang="es-ES_tradnl" sz="1400" dirty="0" err="1">
                <a:solidFill>
                  <a:schemeClr val="tx1"/>
                </a:solidFill>
              </a:rPr>
              <a:t>used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to</a:t>
            </a:r>
            <a:r>
              <a:rPr lang="es-ES_tradnl" sz="1400" dirty="0">
                <a:solidFill>
                  <a:schemeClr val="tx1"/>
                </a:solidFill>
              </a:rPr>
              <a:t> alter </a:t>
            </a:r>
            <a:r>
              <a:rPr lang="es-ES_tradnl" sz="1400" dirty="0" err="1">
                <a:solidFill>
                  <a:schemeClr val="tx1"/>
                </a:solidFill>
              </a:rPr>
              <a:t>some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mechanical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properties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such</a:t>
            </a:r>
            <a:r>
              <a:rPr lang="es-ES_tradnl" sz="1400" dirty="0">
                <a:solidFill>
                  <a:schemeClr val="tx1"/>
                </a:solidFill>
              </a:rPr>
              <a:t> as </a:t>
            </a:r>
            <a:r>
              <a:rPr lang="es-ES_tradnl" sz="1400" dirty="0" err="1">
                <a:solidFill>
                  <a:schemeClr val="tx1"/>
                </a:solidFill>
              </a:rPr>
              <a:t>improving</a:t>
            </a:r>
            <a:r>
              <a:rPr lang="es-ES_tradnl" sz="1400" dirty="0">
                <a:solidFill>
                  <a:schemeClr val="tx1"/>
                </a:solidFill>
              </a:rPr>
              <a:t> </a:t>
            </a:r>
            <a:r>
              <a:rPr lang="es-ES_tradnl" sz="1400" dirty="0" err="1">
                <a:solidFill>
                  <a:schemeClr val="tx1"/>
                </a:solidFill>
              </a:rPr>
              <a:t>formability</a:t>
            </a:r>
            <a:r>
              <a:rPr lang="es-ES_tradnl" sz="1400" dirty="0">
                <a:solidFill>
                  <a:schemeClr val="tx1"/>
                </a:solidFill>
              </a:rPr>
              <a:t>, </a:t>
            </a:r>
            <a:r>
              <a:rPr lang="es-ES_tradnl" sz="1400" dirty="0" err="1">
                <a:solidFill>
                  <a:schemeClr val="tx1"/>
                </a:solidFill>
              </a:rPr>
              <a:t>machining</a:t>
            </a:r>
            <a:r>
              <a:rPr lang="es-ES_tradnl" sz="1400" dirty="0">
                <a:solidFill>
                  <a:schemeClr val="tx1"/>
                </a:solidFill>
              </a:rPr>
              <a:t>, etc. 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7062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Heat</a:t>
            </a:r>
            <a:r>
              <a:rPr lang="es-ES" dirty="0" smtClean="0"/>
              <a:t> </a:t>
            </a:r>
            <a:r>
              <a:rPr lang="es-ES" dirty="0" err="1" smtClean="0"/>
              <a:t>treatment</a:t>
            </a:r>
            <a:r>
              <a:rPr lang="es-ES" dirty="0" smtClean="0"/>
              <a:t> </a:t>
            </a:r>
            <a:r>
              <a:rPr lang="es-ES" dirty="0" err="1" smtClean="0"/>
              <a:t>processes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Hardening</a:t>
            </a:r>
            <a:endParaRPr lang="es-ES" dirty="0" smtClean="0"/>
          </a:p>
          <a:p>
            <a:r>
              <a:rPr lang="es-ES" dirty="0" err="1" smtClean="0"/>
              <a:t>Tempering</a:t>
            </a:r>
            <a:endParaRPr lang="es-ES" dirty="0" smtClean="0"/>
          </a:p>
          <a:p>
            <a:r>
              <a:rPr lang="es-ES" dirty="0" err="1" smtClean="0"/>
              <a:t>Annealing</a:t>
            </a:r>
            <a:endParaRPr lang="es-ES" dirty="0" smtClean="0"/>
          </a:p>
          <a:p>
            <a:r>
              <a:rPr lang="es-ES" dirty="0" err="1" smtClean="0"/>
              <a:t>Normalizing</a:t>
            </a:r>
            <a:endParaRPr lang="es-ES" dirty="0" smtClean="0"/>
          </a:p>
          <a:p>
            <a:r>
              <a:rPr lang="es-ES" dirty="0" err="1" smtClean="0"/>
              <a:t>Carburization</a:t>
            </a:r>
            <a:endParaRPr lang="es-ES" dirty="0" smtClean="0"/>
          </a:p>
          <a:p>
            <a:r>
              <a:rPr lang="es-ES" dirty="0" err="1" smtClean="0"/>
              <a:t>Surface</a:t>
            </a:r>
            <a:r>
              <a:rPr lang="es-ES" dirty="0" smtClean="0"/>
              <a:t> </a:t>
            </a:r>
            <a:r>
              <a:rPr lang="es-ES" dirty="0" err="1" smtClean="0"/>
              <a:t>hardening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649" y="2127249"/>
            <a:ext cx="4169834" cy="416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337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Hardening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5425" y="2172228"/>
            <a:ext cx="3256492" cy="4347105"/>
          </a:xfrm>
        </p:spPr>
        <p:txBody>
          <a:bodyPr/>
          <a:lstStyle/>
          <a:p>
            <a:pPr algn="just"/>
            <a:r>
              <a:rPr lang="es-ES_tradnl" sz="1600" dirty="0" err="1"/>
              <a:t>Hardening</a:t>
            </a:r>
            <a:r>
              <a:rPr lang="es-ES_tradnl" sz="1600" dirty="0"/>
              <a:t> </a:t>
            </a:r>
            <a:r>
              <a:rPr lang="es-ES_tradnl" sz="1600" dirty="0" err="1"/>
              <a:t>involves</a:t>
            </a:r>
            <a:r>
              <a:rPr lang="es-ES_tradnl" sz="1600" dirty="0"/>
              <a:t> </a:t>
            </a:r>
            <a:r>
              <a:rPr lang="es-ES_tradnl" sz="1600" dirty="0" err="1"/>
              <a:t>heating</a:t>
            </a:r>
            <a:r>
              <a:rPr lang="es-ES_tradnl" sz="1600" dirty="0"/>
              <a:t> of </a:t>
            </a:r>
            <a:r>
              <a:rPr lang="es-ES_tradnl" sz="1600" dirty="0" err="1"/>
              <a:t>steel</a:t>
            </a:r>
            <a:r>
              <a:rPr lang="es-ES_tradnl" sz="1600" dirty="0"/>
              <a:t>, </a:t>
            </a:r>
            <a:r>
              <a:rPr lang="es-ES_tradnl" sz="1600" dirty="0" err="1"/>
              <a:t>keeping</a:t>
            </a:r>
            <a:r>
              <a:rPr lang="es-ES_tradnl" sz="1600" dirty="0"/>
              <a:t> </a:t>
            </a:r>
            <a:r>
              <a:rPr lang="es-ES_tradnl" sz="1600" dirty="0" err="1"/>
              <a:t>it</a:t>
            </a:r>
            <a:r>
              <a:rPr lang="es-ES_tradnl" sz="1600" dirty="0"/>
              <a:t> at </a:t>
            </a:r>
            <a:r>
              <a:rPr lang="es-ES_tradnl" sz="1600" dirty="0" err="1"/>
              <a:t>an</a:t>
            </a:r>
            <a:r>
              <a:rPr lang="es-ES_tradnl" sz="1600" dirty="0"/>
              <a:t> </a:t>
            </a:r>
            <a:r>
              <a:rPr lang="es-ES_tradnl" sz="1600" dirty="0" err="1"/>
              <a:t>appropriate</a:t>
            </a:r>
            <a:r>
              <a:rPr lang="es-ES_tradnl" sz="1600" dirty="0"/>
              <a:t> </a:t>
            </a:r>
            <a:r>
              <a:rPr lang="es-ES_tradnl" sz="1600" dirty="0" err="1"/>
              <a:t>temperature</a:t>
            </a:r>
            <a:r>
              <a:rPr lang="es-ES_tradnl" sz="1600" dirty="0"/>
              <a:t> </a:t>
            </a:r>
            <a:r>
              <a:rPr lang="es-ES_tradnl" sz="1600" dirty="0" err="1"/>
              <a:t>until</a:t>
            </a:r>
            <a:r>
              <a:rPr lang="es-ES_tradnl" sz="1600" dirty="0"/>
              <a:t> </a:t>
            </a:r>
            <a:r>
              <a:rPr lang="es-ES_tradnl" sz="1600" dirty="0" err="1"/>
              <a:t>all</a:t>
            </a:r>
            <a:r>
              <a:rPr lang="es-ES_tradnl" sz="1600" dirty="0"/>
              <a:t> </a:t>
            </a:r>
            <a:r>
              <a:rPr lang="es-ES_tradnl" sz="1600" dirty="0" err="1"/>
              <a:t>pearlite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transformed</a:t>
            </a:r>
            <a:r>
              <a:rPr lang="es-ES_tradnl" sz="1600" dirty="0"/>
              <a:t> </a:t>
            </a:r>
            <a:r>
              <a:rPr lang="es-ES_tradnl" sz="1600" dirty="0" err="1"/>
              <a:t>into</a:t>
            </a:r>
            <a:r>
              <a:rPr lang="es-ES_tradnl" sz="1600" dirty="0"/>
              <a:t> </a:t>
            </a:r>
            <a:r>
              <a:rPr lang="es-ES_tradnl" sz="1600" dirty="0" err="1"/>
              <a:t>austenite</a:t>
            </a:r>
            <a:r>
              <a:rPr lang="es-ES_tradnl" sz="1600" dirty="0"/>
              <a:t>, and </a:t>
            </a:r>
            <a:r>
              <a:rPr lang="es-ES_tradnl" sz="1600" dirty="0" err="1"/>
              <a:t>then</a:t>
            </a:r>
            <a:r>
              <a:rPr lang="es-ES_tradnl" sz="1600" dirty="0"/>
              <a:t> </a:t>
            </a:r>
            <a:r>
              <a:rPr lang="es-ES_tradnl" sz="1600" dirty="0" err="1"/>
              <a:t>quenching</a:t>
            </a:r>
            <a:r>
              <a:rPr lang="es-ES_tradnl" sz="1600" dirty="0"/>
              <a:t> </a:t>
            </a:r>
            <a:r>
              <a:rPr lang="es-ES_tradnl" sz="1600" dirty="0" err="1"/>
              <a:t>it</a:t>
            </a:r>
            <a:r>
              <a:rPr lang="es-ES_tradnl" sz="1600" dirty="0"/>
              <a:t> </a:t>
            </a:r>
            <a:r>
              <a:rPr lang="es-ES_tradnl" sz="1600" dirty="0" err="1"/>
              <a:t>rapidly</a:t>
            </a:r>
            <a:r>
              <a:rPr lang="es-ES_tradnl" sz="1600" dirty="0"/>
              <a:t> in </a:t>
            </a:r>
            <a:r>
              <a:rPr lang="es-ES_tradnl" sz="1600" dirty="0" err="1"/>
              <a:t>water</a:t>
            </a:r>
            <a:r>
              <a:rPr lang="es-ES_tradnl" sz="1600" dirty="0"/>
              <a:t> </a:t>
            </a:r>
            <a:r>
              <a:rPr lang="es-ES_tradnl" sz="1600" dirty="0" err="1"/>
              <a:t>or</a:t>
            </a:r>
            <a:r>
              <a:rPr lang="es-ES_tradnl" sz="1600" dirty="0"/>
              <a:t> </a:t>
            </a:r>
            <a:r>
              <a:rPr lang="es-ES_tradnl" sz="1600" dirty="0" err="1"/>
              <a:t>oil</a:t>
            </a:r>
            <a:r>
              <a:rPr lang="es-ES_tradnl" sz="1600" dirty="0" smtClean="0"/>
              <a:t>.</a:t>
            </a:r>
          </a:p>
          <a:p>
            <a:pPr algn="just"/>
            <a:r>
              <a:rPr lang="es-ES_tradnl" sz="1600" dirty="0" smtClean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heating</a:t>
            </a:r>
            <a:r>
              <a:rPr lang="es-ES_tradnl" sz="1600" dirty="0"/>
              <a:t> time </a:t>
            </a:r>
            <a:r>
              <a:rPr lang="es-ES_tradnl" sz="1600" dirty="0" err="1"/>
              <a:t>should</a:t>
            </a:r>
            <a:r>
              <a:rPr lang="es-ES_tradnl" sz="1600" dirty="0"/>
              <a:t> be </a:t>
            </a:r>
            <a:r>
              <a:rPr lang="es-ES_tradnl" sz="1600" dirty="0" err="1"/>
              <a:t>increased</a:t>
            </a:r>
            <a:r>
              <a:rPr lang="es-ES_tradnl" sz="1600" dirty="0"/>
              <a:t> </a:t>
            </a:r>
            <a:r>
              <a:rPr lang="es-ES_tradnl" sz="1600" dirty="0" err="1"/>
              <a:t>ensuring</a:t>
            </a:r>
            <a:r>
              <a:rPr lang="es-ES_tradnl" sz="1600" dirty="0"/>
              <a:t> </a:t>
            </a:r>
            <a:r>
              <a:rPr lang="es-ES_tradnl" sz="1600" dirty="0" err="1"/>
              <a:t>that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core</a:t>
            </a:r>
            <a:r>
              <a:rPr lang="es-ES_tradnl" sz="1600" dirty="0"/>
              <a:t> </a:t>
            </a:r>
            <a:r>
              <a:rPr lang="es-ES_tradnl" sz="1600" dirty="0" err="1"/>
              <a:t>will</a:t>
            </a:r>
            <a:r>
              <a:rPr lang="es-ES_tradnl" sz="1600" dirty="0"/>
              <a:t> </a:t>
            </a:r>
            <a:r>
              <a:rPr lang="es-ES_tradnl" sz="1600" dirty="0" err="1"/>
              <a:t>also</a:t>
            </a:r>
            <a:r>
              <a:rPr lang="es-ES_tradnl" sz="1600" dirty="0"/>
              <a:t> be </a:t>
            </a:r>
            <a:r>
              <a:rPr lang="es-ES_tradnl" sz="1600" dirty="0" err="1"/>
              <a:t>fully</a:t>
            </a:r>
            <a:r>
              <a:rPr lang="es-ES_tradnl" sz="1600" dirty="0"/>
              <a:t> </a:t>
            </a:r>
            <a:r>
              <a:rPr lang="es-ES_tradnl" sz="1600" dirty="0" err="1"/>
              <a:t>transformed</a:t>
            </a:r>
            <a:r>
              <a:rPr lang="es-ES_tradnl" sz="1600" dirty="0"/>
              <a:t> </a:t>
            </a:r>
            <a:r>
              <a:rPr lang="es-ES_tradnl" sz="1600" dirty="0" err="1"/>
              <a:t>into</a:t>
            </a:r>
            <a:r>
              <a:rPr lang="es-ES_tradnl" sz="1600" dirty="0"/>
              <a:t> </a:t>
            </a:r>
            <a:r>
              <a:rPr lang="es-ES_tradnl" sz="1600" dirty="0" err="1"/>
              <a:t>austenite</a:t>
            </a:r>
            <a:r>
              <a:rPr lang="es-ES_tradnl" sz="1600" dirty="0"/>
              <a:t>. 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166" y="131092"/>
            <a:ext cx="3009662" cy="381432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417" y="3814328"/>
            <a:ext cx="4806644" cy="270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5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Tempering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2140479"/>
            <a:ext cx="8913813" cy="3670767"/>
          </a:xfrm>
        </p:spPr>
        <p:txBody>
          <a:bodyPr>
            <a:normAutofit/>
          </a:bodyPr>
          <a:lstStyle/>
          <a:p>
            <a:pPr algn="just"/>
            <a:r>
              <a:rPr lang="es-ES_tradnl" sz="1600" dirty="0" err="1"/>
              <a:t>Tempering</a:t>
            </a:r>
            <a:r>
              <a:rPr lang="es-ES_tradnl" sz="1600" dirty="0"/>
              <a:t> </a:t>
            </a:r>
            <a:r>
              <a:rPr lang="es-ES_tradnl" sz="1600" dirty="0" err="1"/>
              <a:t>involves</a:t>
            </a:r>
            <a:r>
              <a:rPr lang="es-ES_tradnl" sz="1600" dirty="0"/>
              <a:t> </a:t>
            </a:r>
            <a:r>
              <a:rPr lang="es-ES_tradnl" sz="1600" dirty="0" err="1"/>
              <a:t>heating</a:t>
            </a:r>
            <a:r>
              <a:rPr lang="es-ES_tradnl" sz="1600" dirty="0"/>
              <a:t> </a:t>
            </a:r>
            <a:r>
              <a:rPr lang="es-ES_tradnl" sz="1600" dirty="0" err="1"/>
              <a:t>steel</a:t>
            </a:r>
            <a:r>
              <a:rPr lang="es-ES_tradnl" sz="1600" dirty="0"/>
              <a:t> </a:t>
            </a:r>
            <a:r>
              <a:rPr lang="es-ES_tradnl" sz="1600" dirty="0" err="1"/>
              <a:t>that</a:t>
            </a:r>
            <a:r>
              <a:rPr lang="es-ES_tradnl" sz="1600" dirty="0"/>
              <a:t> has </a:t>
            </a:r>
            <a:r>
              <a:rPr lang="es-ES_tradnl" sz="1600" dirty="0" err="1"/>
              <a:t>been</a:t>
            </a:r>
            <a:r>
              <a:rPr lang="es-ES_tradnl" sz="1600" dirty="0"/>
              <a:t> </a:t>
            </a:r>
            <a:r>
              <a:rPr lang="es-ES_tradnl" sz="1600" dirty="0" err="1"/>
              <a:t>quenched</a:t>
            </a:r>
            <a:r>
              <a:rPr lang="es-ES_tradnl" sz="1600" dirty="0"/>
              <a:t> and </a:t>
            </a:r>
            <a:r>
              <a:rPr lang="es-ES_tradnl" sz="1600" dirty="0" err="1"/>
              <a:t>hardened</a:t>
            </a:r>
            <a:r>
              <a:rPr lang="es-ES_tradnl" sz="1600" dirty="0"/>
              <a:t> </a:t>
            </a:r>
            <a:r>
              <a:rPr lang="es-ES_tradnl" sz="1600" dirty="0" err="1"/>
              <a:t>for</a:t>
            </a:r>
            <a:r>
              <a:rPr lang="es-ES_tradnl" sz="1600" dirty="0"/>
              <a:t> </a:t>
            </a:r>
            <a:r>
              <a:rPr lang="es-ES_tradnl" sz="1600" dirty="0" err="1"/>
              <a:t>an</a:t>
            </a:r>
            <a:r>
              <a:rPr lang="es-ES_tradnl" sz="1600" dirty="0"/>
              <a:t> </a:t>
            </a:r>
            <a:r>
              <a:rPr lang="es-ES_tradnl" sz="1600" dirty="0" err="1"/>
              <a:t>adequate</a:t>
            </a:r>
            <a:r>
              <a:rPr lang="es-ES_tradnl" sz="1600" dirty="0"/>
              <a:t> </a:t>
            </a:r>
            <a:r>
              <a:rPr lang="es-ES_tradnl" sz="1600" dirty="0" err="1"/>
              <a:t>period</a:t>
            </a:r>
            <a:r>
              <a:rPr lang="es-ES_tradnl" sz="1600" dirty="0"/>
              <a:t> of time so </a:t>
            </a:r>
            <a:r>
              <a:rPr lang="es-ES_tradnl" sz="1600" dirty="0" err="1"/>
              <a:t>that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metal can be </a:t>
            </a:r>
            <a:r>
              <a:rPr lang="es-ES_tradnl" sz="1600" dirty="0" err="1"/>
              <a:t>equilibrated</a:t>
            </a:r>
            <a:r>
              <a:rPr lang="es-ES_tradnl" sz="1600" dirty="0"/>
              <a:t>.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hardness</a:t>
            </a:r>
            <a:r>
              <a:rPr lang="es-ES_tradnl" sz="1600" dirty="0"/>
              <a:t> and </a:t>
            </a:r>
            <a:r>
              <a:rPr lang="es-ES_tradnl" sz="1600" dirty="0" err="1"/>
              <a:t>strength</a:t>
            </a:r>
            <a:r>
              <a:rPr lang="es-ES_tradnl" sz="1600" dirty="0"/>
              <a:t> </a:t>
            </a:r>
            <a:r>
              <a:rPr lang="es-ES_tradnl" sz="1600" dirty="0" err="1"/>
              <a:t>obtained</a:t>
            </a:r>
            <a:r>
              <a:rPr lang="es-ES_tradnl" sz="1600" dirty="0"/>
              <a:t> </a:t>
            </a:r>
            <a:r>
              <a:rPr lang="es-ES_tradnl" sz="1600" dirty="0" err="1"/>
              <a:t>depend</a:t>
            </a:r>
            <a:r>
              <a:rPr lang="es-ES_tradnl" sz="1600" dirty="0"/>
              <a:t> </a:t>
            </a:r>
            <a:r>
              <a:rPr lang="es-ES_tradnl" sz="1600" dirty="0" err="1"/>
              <a:t>upon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temperature</a:t>
            </a:r>
            <a:r>
              <a:rPr lang="es-ES_tradnl" sz="1600" dirty="0"/>
              <a:t> at </a:t>
            </a:r>
            <a:r>
              <a:rPr lang="es-ES_tradnl" sz="1600" dirty="0" err="1"/>
              <a:t>which</a:t>
            </a:r>
            <a:r>
              <a:rPr lang="es-ES_tradnl" sz="1600" dirty="0"/>
              <a:t> </a:t>
            </a:r>
            <a:r>
              <a:rPr lang="es-ES_tradnl" sz="1600" dirty="0" err="1"/>
              <a:t>tempering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carried</a:t>
            </a:r>
            <a:r>
              <a:rPr lang="es-ES_tradnl" sz="1600" dirty="0"/>
              <a:t> </a:t>
            </a:r>
            <a:r>
              <a:rPr lang="es-ES_tradnl" sz="1600" dirty="0" err="1"/>
              <a:t>out</a:t>
            </a:r>
            <a:r>
              <a:rPr lang="es-ES_tradnl" sz="1600" dirty="0"/>
              <a:t>. </a:t>
            </a:r>
            <a:r>
              <a:rPr lang="es-ES_tradnl" sz="1600" dirty="0" err="1"/>
              <a:t>Higher</a:t>
            </a:r>
            <a:r>
              <a:rPr lang="es-ES_tradnl" sz="1600" dirty="0"/>
              <a:t> </a:t>
            </a:r>
            <a:r>
              <a:rPr lang="es-ES_tradnl" sz="1600" dirty="0" err="1"/>
              <a:t>temperatures</a:t>
            </a:r>
            <a:r>
              <a:rPr lang="es-ES_tradnl" sz="1600" dirty="0"/>
              <a:t> </a:t>
            </a:r>
            <a:r>
              <a:rPr lang="es-ES_tradnl" sz="1600" dirty="0" err="1"/>
              <a:t>will</a:t>
            </a:r>
            <a:r>
              <a:rPr lang="es-ES_tradnl" sz="1600" dirty="0"/>
              <a:t> </a:t>
            </a:r>
            <a:r>
              <a:rPr lang="es-ES_tradnl" sz="1600" dirty="0" err="1"/>
              <a:t>result</a:t>
            </a:r>
            <a:r>
              <a:rPr lang="es-ES_tradnl" sz="1600" dirty="0"/>
              <a:t> </a:t>
            </a:r>
            <a:r>
              <a:rPr lang="es-ES_tradnl" sz="1600" dirty="0" err="1"/>
              <a:t>into</a:t>
            </a:r>
            <a:r>
              <a:rPr lang="es-ES_tradnl" sz="1600" dirty="0"/>
              <a:t> </a:t>
            </a:r>
            <a:r>
              <a:rPr lang="es-ES_tradnl" sz="1600" dirty="0" err="1"/>
              <a:t>high</a:t>
            </a:r>
            <a:r>
              <a:rPr lang="es-ES_tradnl" sz="1600" dirty="0"/>
              <a:t> </a:t>
            </a:r>
            <a:r>
              <a:rPr lang="es-ES_tradnl" sz="1600" dirty="0" err="1"/>
              <a:t>ductility</a:t>
            </a:r>
            <a:r>
              <a:rPr lang="es-ES_tradnl" sz="1600" dirty="0"/>
              <a:t>, </a:t>
            </a:r>
            <a:r>
              <a:rPr lang="es-ES_tradnl" sz="1600" dirty="0" err="1"/>
              <a:t>but</a:t>
            </a:r>
            <a:r>
              <a:rPr lang="es-ES_tradnl" sz="1600" dirty="0"/>
              <a:t> </a:t>
            </a:r>
            <a:r>
              <a:rPr lang="es-ES_tradnl" sz="1600" dirty="0" err="1"/>
              <a:t>low</a:t>
            </a:r>
            <a:r>
              <a:rPr lang="es-ES_tradnl" sz="1600" dirty="0"/>
              <a:t> </a:t>
            </a:r>
            <a:r>
              <a:rPr lang="es-ES_tradnl" sz="1600" dirty="0" err="1"/>
              <a:t>strength</a:t>
            </a:r>
            <a:r>
              <a:rPr lang="es-ES_tradnl" sz="1600" dirty="0"/>
              <a:t> and </a:t>
            </a:r>
            <a:r>
              <a:rPr lang="es-ES_tradnl" sz="1600" dirty="0" err="1"/>
              <a:t>hardness</a:t>
            </a:r>
            <a:r>
              <a:rPr lang="es-ES_tradnl" sz="1600" dirty="0"/>
              <a:t>. </a:t>
            </a:r>
            <a:r>
              <a:rPr lang="es-ES_tradnl" sz="1600" dirty="0" err="1"/>
              <a:t>Low</a:t>
            </a:r>
            <a:r>
              <a:rPr lang="es-ES_tradnl" sz="1600" dirty="0"/>
              <a:t> </a:t>
            </a:r>
            <a:r>
              <a:rPr lang="es-ES_tradnl" sz="1600" dirty="0" err="1"/>
              <a:t>tempering</a:t>
            </a:r>
            <a:r>
              <a:rPr lang="es-ES_tradnl" sz="1600" dirty="0"/>
              <a:t> </a:t>
            </a:r>
            <a:r>
              <a:rPr lang="es-ES_tradnl" sz="1600" dirty="0" err="1"/>
              <a:t>temperatures</a:t>
            </a:r>
            <a:r>
              <a:rPr lang="es-ES_tradnl" sz="1600" dirty="0"/>
              <a:t> </a:t>
            </a:r>
            <a:r>
              <a:rPr lang="es-ES_tradnl" sz="1600" dirty="0" err="1"/>
              <a:t>will</a:t>
            </a:r>
            <a:r>
              <a:rPr lang="es-ES_tradnl" sz="1600" dirty="0"/>
              <a:t> produce </a:t>
            </a:r>
            <a:r>
              <a:rPr lang="es-ES_tradnl" sz="1600" dirty="0" err="1"/>
              <a:t>low</a:t>
            </a:r>
            <a:r>
              <a:rPr lang="es-ES_tradnl" sz="1600" dirty="0"/>
              <a:t> </a:t>
            </a:r>
            <a:r>
              <a:rPr lang="es-ES_tradnl" sz="1600" dirty="0" err="1"/>
              <a:t>ductility</a:t>
            </a:r>
            <a:r>
              <a:rPr lang="es-ES_tradnl" sz="1600" dirty="0"/>
              <a:t>, </a:t>
            </a:r>
            <a:r>
              <a:rPr lang="es-ES_tradnl" sz="1600" dirty="0" err="1"/>
              <a:t>but</a:t>
            </a:r>
            <a:r>
              <a:rPr lang="es-ES_tradnl" sz="1600" dirty="0"/>
              <a:t> </a:t>
            </a:r>
            <a:r>
              <a:rPr lang="es-ES_tradnl" sz="1600" dirty="0" err="1"/>
              <a:t>high</a:t>
            </a:r>
            <a:r>
              <a:rPr lang="es-ES_tradnl" sz="1600" dirty="0"/>
              <a:t> </a:t>
            </a:r>
            <a:r>
              <a:rPr lang="es-ES_tradnl" sz="1600" dirty="0" err="1"/>
              <a:t>strength</a:t>
            </a:r>
            <a:r>
              <a:rPr lang="es-ES_tradnl" sz="1600" dirty="0"/>
              <a:t> and </a:t>
            </a:r>
            <a:r>
              <a:rPr lang="es-ES_tradnl" sz="1600" dirty="0" err="1"/>
              <a:t>hardness</a:t>
            </a:r>
            <a:r>
              <a:rPr lang="es-ES_tradnl" sz="1600" dirty="0" smtClean="0"/>
              <a:t>.</a:t>
            </a:r>
            <a:r>
              <a:rPr lang="es-ES_tradnl" sz="1600" dirty="0"/>
              <a:t> 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417" y="3597634"/>
            <a:ext cx="5058833" cy="285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74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ción de imagen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" t="-230" r="528" b="230"/>
          <a:stretch/>
        </p:blipFill>
        <p:spPr>
          <a:xfrm>
            <a:off x="2053165" y="254693"/>
            <a:ext cx="4667251" cy="6442909"/>
          </a:xfrm>
        </p:spPr>
      </p:pic>
    </p:spTree>
    <p:extLst>
      <p:ext uri="{BB962C8B-B14F-4D97-AF65-F5344CB8AC3E}">
        <p14:creationId xmlns:p14="http://schemas.microsoft.com/office/powerpoint/2010/main" val="276742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Annealing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5833" y="2159000"/>
            <a:ext cx="8900584" cy="410732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_tradnl" sz="1600" dirty="0" err="1"/>
              <a:t>Annealing</a:t>
            </a:r>
            <a:r>
              <a:rPr lang="es-ES_tradnl" sz="1600" dirty="0"/>
              <a:t>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frequently</a:t>
            </a:r>
            <a:r>
              <a:rPr lang="es-ES_tradnl" sz="1600" dirty="0"/>
              <a:t> </a:t>
            </a:r>
            <a:r>
              <a:rPr lang="es-ES_tradnl" sz="1600" dirty="0" err="1"/>
              <a:t>used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soften</a:t>
            </a:r>
            <a:r>
              <a:rPr lang="es-ES_tradnl" sz="1600" dirty="0"/>
              <a:t> </a:t>
            </a:r>
            <a:r>
              <a:rPr lang="es-ES_tradnl" sz="1600" dirty="0" err="1"/>
              <a:t>metals</a:t>
            </a:r>
            <a:r>
              <a:rPr lang="es-ES_tradnl" sz="1600" dirty="0"/>
              <a:t> </a:t>
            </a:r>
            <a:r>
              <a:rPr lang="es-ES_tradnl" sz="1600" dirty="0" err="1"/>
              <a:t>including</a:t>
            </a:r>
            <a:r>
              <a:rPr lang="es-ES_tradnl" sz="1600" dirty="0"/>
              <a:t> </a:t>
            </a:r>
            <a:r>
              <a:rPr lang="es-ES_tradnl" sz="1600" dirty="0" err="1"/>
              <a:t>iron</a:t>
            </a:r>
            <a:r>
              <a:rPr lang="es-ES_tradnl" sz="1600" dirty="0"/>
              <a:t>, </a:t>
            </a:r>
            <a:r>
              <a:rPr lang="es-ES_tradnl" sz="1600" dirty="0" err="1"/>
              <a:t>steel</a:t>
            </a:r>
            <a:r>
              <a:rPr lang="es-ES_tradnl" sz="1600" dirty="0"/>
              <a:t>, </a:t>
            </a:r>
            <a:r>
              <a:rPr lang="es-ES_tradnl" sz="1600" dirty="0" err="1"/>
              <a:t>copper</a:t>
            </a:r>
            <a:r>
              <a:rPr lang="es-ES_tradnl" sz="1600" dirty="0"/>
              <a:t>, </a:t>
            </a:r>
            <a:r>
              <a:rPr lang="es-ES_tradnl" sz="1600" dirty="0" err="1"/>
              <a:t>brass</a:t>
            </a:r>
            <a:r>
              <a:rPr lang="es-ES_tradnl" sz="1600" dirty="0"/>
              <a:t> and </a:t>
            </a:r>
            <a:r>
              <a:rPr lang="es-ES_tradnl" sz="1600" dirty="0" err="1"/>
              <a:t>silver</a:t>
            </a:r>
            <a:r>
              <a:rPr lang="es-ES_tradnl" sz="1600" dirty="0"/>
              <a:t>.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process</a:t>
            </a:r>
            <a:r>
              <a:rPr lang="es-ES_tradnl" sz="1600" dirty="0"/>
              <a:t> </a:t>
            </a:r>
            <a:r>
              <a:rPr lang="es-ES_tradnl" sz="1600" dirty="0" err="1"/>
              <a:t>involves</a:t>
            </a:r>
            <a:r>
              <a:rPr lang="es-ES_tradnl" sz="1600" dirty="0"/>
              <a:t> </a:t>
            </a:r>
            <a:r>
              <a:rPr lang="es-ES_tradnl" sz="1600" dirty="0" err="1"/>
              <a:t>heating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metal </a:t>
            </a:r>
            <a:r>
              <a:rPr lang="es-ES_tradnl" sz="1600" dirty="0" err="1"/>
              <a:t>to</a:t>
            </a:r>
            <a:r>
              <a:rPr lang="es-ES_tradnl" sz="1600" dirty="0"/>
              <a:t> a </a:t>
            </a:r>
            <a:r>
              <a:rPr lang="es-ES_tradnl" sz="1600" dirty="0" err="1"/>
              <a:t>specific</a:t>
            </a:r>
            <a:r>
              <a:rPr lang="es-ES_tradnl" sz="1600" dirty="0"/>
              <a:t> </a:t>
            </a:r>
            <a:r>
              <a:rPr lang="es-ES_tradnl" sz="1600" dirty="0" err="1"/>
              <a:t>temperature</a:t>
            </a:r>
            <a:r>
              <a:rPr lang="es-ES_tradnl" sz="1600" dirty="0"/>
              <a:t> </a:t>
            </a:r>
            <a:r>
              <a:rPr lang="es-ES_tradnl" sz="1600" dirty="0" err="1"/>
              <a:t>then</a:t>
            </a:r>
            <a:r>
              <a:rPr lang="es-ES_tradnl" sz="1600" dirty="0"/>
              <a:t> </a:t>
            </a:r>
            <a:r>
              <a:rPr lang="es-ES_tradnl" sz="1600" dirty="0" err="1"/>
              <a:t>allowing</a:t>
            </a:r>
            <a:r>
              <a:rPr lang="es-ES_tradnl" sz="1600" dirty="0"/>
              <a:t> </a:t>
            </a:r>
            <a:r>
              <a:rPr lang="es-ES_tradnl" sz="1600" dirty="0" err="1"/>
              <a:t>it</a:t>
            </a:r>
            <a:r>
              <a:rPr lang="es-ES_tradnl" sz="1600" dirty="0"/>
              <a:t>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cool</a:t>
            </a:r>
            <a:r>
              <a:rPr lang="es-ES_tradnl" sz="1600" dirty="0"/>
              <a:t> </a:t>
            </a:r>
            <a:r>
              <a:rPr lang="es-ES_tradnl" sz="1600" dirty="0" err="1"/>
              <a:t>slowly</a:t>
            </a:r>
            <a:r>
              <a:rPr lang="es-ES_tradnl" sz="1600" dirty="0"/>
              <a:t> at a </a:t>
            </a:r>
            <a:r>
              <a:rPr lang="es-ES_tradnl" sz="1600" dirty="0" err="1"/>
              <a:t>controlled</a:t>
            </a:r>
            <a:r>
              <a:rPr lang="es-ES_tradnl" sz="1600" dirty="0"/>
              <a:t> </a:t>
            </a:r>
            <a:r>
              <a:rPr lang="es-ES_tradnl" sz="1600" dirty="0" err="1" smtClean="0"/>
              <a:t>rate</a:t>
            </a:r>
            <a:r>
              <a:rPr lang="es-ES_tradnl" sz="1600" dirty="0" smtClean="0"/>
              <a:t>.</a:t>
            </a:r>
          </a:p>
          <a:p>
            <a:pPr marL="0" indent="0" algn="just">
              <a:buNone/>
            </a:pPr>
            <a:r>
              <a:rPr lang="es-ES_tradnl" sz="1600" dirty="0"/>
              <a:t>Steel </a:t>
            </a:r>
            <a:r>
              <a:rPr lang="es-ES_tradnl" sz="1600" dirty="0" err="1"/>
              <a:t>is</a:t>
            </a:r>
            <a:r>
              <a:rPr lang="es-ES_tradnl" sz="1600" dirty="0"/>
              <a:t> </a:t>
            </a:r>
            <a:r>
              <a:rPr lang="es-ES_tradnl" sz="1600" dirty="0" err="1"/>
              <a:t>annealed</a:t>
            </a:r>
            <a:r>
              <a:rPr lang="es-ES_tradnl" sz="1600" dirty="0"/>
              <a:t> </a:t>
            </a:r>
            <a:r>
              <a:rPr lang="es-ES_tradnl" sz="1600" dirty="0" err="1"/>
              <a:t>before</a:t>
            </a:r>
            <a:r>
              <a:rPr lang="es-ES_tradnl" sz="1600" dirty="0"/>
              <a:t> </a:t>
            </a:r>
            <a:r>
              <a:rPr lang="es-ES_tradnl" sz="1600" dirty="0" err="1"/>
              <a:t>being</a:t>
            </a:r>
            <a:r>
              <a:rPr lang="es-ES_tradnl" sz="1600" dirty="0"/>
              <a:t> </a:t>
            </a:r>
            <a:r>
              <a:rPr lang="es-ES_tradnl" sz="1600" dirty="0" err="1"/>
              <a:t>processed</a:t>
            </a:r>
            <a:r>
              <a:rPr lang="es-ES_tradnl" sz="1600" dirty="0"/>
              <a:t> </a:t>
            </a:r>
            <a:r>
              <a:rPr lang="es-ES_tradnl" sz="1600" dirty="0" err="1"/>
              <a:t>by</a:t>
            </a:r>
            <a:r>
              <a:rPr lang="es-ES_tradnl" sz="1600" dirty="0"/>
              <a:t> </a:t>
            </a:r>
            <a:r>
              <a:rPr lang="es-ES_tradnl" sz="1600" dirty="0" err="1"/>
              <a:t>cold</a:t>
            </a:r>
            <a:r>
              <a:rPr lang="es-ES_tradnl" sz="1600" dirty="0"/>
              <a:t> </a:t>
            </a:r>
            <a:r>
              <a:rPr lang="es-ES_tradnl" sz="1600" dirty="0" err="1"/>
              <a:t>forming</a:t>
            </a:r>
            <a:r>
              <a:rPr lang="es-ES_tradnl" sz="1600" dirty="0"/>
              <a:t>, </a:t>
            </a:r>
            <a:r>
              <a:rPr lang="es-ES_tradnl" sz="1600" dirty="0" err="1"/>
              <a:t>to</a:t>
            </a:r>
            <a:r>
              <a:rPr lang="es-ES_tradnl" sz="1600" dirty="0"/>
              <a:t> reduce </a:t>
            </a:r>
            <a:r>
              <a:rPr lang="es-ES_tradnl" sz="1600" dirty="0" err="1"/>
              <a:t>the</a:t>
            </a:r>
            <a:r>
              <a:rPr lang="es-ES_tradnl" sz="1600" dirty="0"/>
              <a:t> </a:t>
            </a:r>
            <a:r>
              <a:rPr lang="es-ES_tradnl" sz="1600" dirty="0" err="1"/>
              <a:t>requirements</a:t>
            </a:r>
            <a:r>
              <a:rPr lang="es-ES_tradnl" sz="1600" dirty="0"/>
              <a:t> of load and </a:t>
            </a:r>
            <a:r>
              <a:rPr lang="es-ES_tradnl" sz="1600" dirty="0" err="1"/>
              <a:t>energy</a:t>
            </a:r>
            <a:r>
              <a:rPr lang="es-ES_tradnl" sz="1600" dirty="0"/>
              <a:t>, and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enable</a:t>
            </a:r>
            <a:r>
              <a:rPr lang="es-ES_tradnl" sz="1600" dirty="0"/>
              <a:t> </a:t>
            </a:r>
            <a:r>
              <a:rPr lang="es-ES_tradnl" sz="1600" dirty="0" err="1"/>
              <a:t>the</a:t>
            </a:r>
            <a:r>
              <a:rPr lang="es-ES_tradnl" sz="1600" dirty="0"/>
              <a:t> metal </a:t>
            </a:r>
            <a:r>
              <a:rPr lang="es-ES_tradnl" sz="1600" dirty="0" err="1"/>
              <a:t>to</a:t>
            </a:r>
            <a:r>
              <a:rPr lang="es-ES_tradnl" sz="1600" dirty="0"/>
              <a:t> </a:t>
            </a:r>
            <a:r>
              <a:rPr lang="es-ES_tradnl" sz="1600" dirty="0" err="1"/>
              <a:t>undergo</a:t>
            </a:r>
            <a:r>
              <a:rPr lang="es-ES_tradnl" sz="1600" dirty="0"/>
              <a:t> </a:t>
            </a:r>
            <a:r>
              <a:rPr lang="es-ES_tradnl" sz="1600" dirty="0" err="1"/>
              <a:t>large</a:t>
            </a:r>
            <a:r>
              <a:rPr lang="es-ES_tradnl" sz="1600" dirty="0"/>
              <a:t> </a:t>
            </a:r>
            <a:r>
              <a:rPr lang="es-ES_tradnl" sz="1600" dirty="0" err="1"/>
              <a:t>strains</a:t>
            </a:r>
            <a:r>
              <a:rPr lang="es-ES_tradnl" sz="1600" dirty="0"/>
              <a:t> </a:t>
            </a:r>
            <a:r>
              <a:rPr lang="es-ES_tradnl" sz="1600" dirty="0" err="1"/>
              <a:t>without</a:t>
            </a:r>
            <a:r>
              <a:rPr lang="es-ES_tradnl" sz="1600" dirty="0"/>
              <a:t> </a:t>
            </a:r>
            <a:r>
              <a:rPr lang="es-ES_tradnl" sz="1600" dirty="0" err="1"/>
              <a:t>failure</a:t>
            </a:r>
            <a:r>
              <a:rPr lang="es-ES_tradnl" sz="1600" dirty="0"/>
              <a:t>.</a:t>
            </a:r>
          </a:p>
          <a:p>
            <a:pPr marL="0" indent="0">
              <a:buNone/>
            </a:pPr>
            <a:endParaRPr lang="es-ES_tradnl" sz="16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" y="3900621"/>
            <a:ext cx="4656667" cy="261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5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52" r="-52"/>
          <a:stretch/>
        </p:blipFill>
        <p:spPr>
          <a:xfrm>
            <a:off x="0" y="640478"/>
            <a:ext cx="9144000" cy="557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3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annealing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2" b="5792"/>
          <a:stretch>
            <a:fillRect/>
          </a:stretch>
        </p:blipFill>
        <p:spPr>
          <a:xfrm>
            <a:off x="680507" y="2595562"/>
            <a:ext cx="7610476" cy="3670767"/>
          </a:xfrm>
        </p:spPr>
      </p:pic>
    </p:spTree>
    <p:extLst>
      <p:ext uri="{BB962C8B-B14F-4D97-AF65-F5344CB8AC3E}">
        <p14:creationId xmlns:p14="http://schemas.microsoft.com/office/powerpoint/2010/main" val="4102897687"/>
      </p:ext>
    </p:extLst>
  </p:cSld>
  <p:clrMapOvr>
    <a:masterClrMapping/>
  </p:clrMapOvr>
</p:sld>
</file>

<file path=ppt/theme/theme1.xml><?xml version="1.0" encoding="utf-8"?>
<a:theme xmlns:a="http://schemas.openxmlformats.org/drawingml/2006/main" name="Percepció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Percepción.thmx</Template>
  <TotalTime>527</TotalTime>
  <Words>415</Words>
  <Application>Microsoft Macintosh PowerPoint</Application>
  <PresentationFormat>Presentación en pantalla (4:3)</PresentationFormat>
  <Paragraphs>28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Percepción</vt:lpstr>
      <vt:lpstr>Heat treatment of metals Luis Alejandro Aguilera Ortiz  1838295 IMTC</vt:lpstr>
      <vt:lpstr>What is the heat treatment?</vt:lpstr>
      <vt:lpstr>Heat treatment processes</vt:lpstr>
      <vt:lpstr>Hardening</vt:lpstr>
      <vt:lpstr>Tempering</vt:lpstr>
      <vt:lpstr>Presentación de PowerPoint</vt:lpstr>
      <vt:lpstr>Annealing</vt:lpstr>
      <vt:lpstr>Presentación de PowerPoint</vt:lpstr>
      <vt:lpstr>Presentación de PowerPoint</vt:lpstr>
      <vt:lpstr>Normalizing</vt:lpstr>
      <vt:lpstr>Carburization</vt:lpstr>
      <vt:lpstr>Carburizing steel</vt:lpstr>
      <vt:lpstr>Presentación de PowerPoint</vt:lpstr>
    </vt:vector>
  </TitlesOfParts>
  <Company>UAZ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 treatment of metals</dc:title>
  <dc:creator>Luis Alejandro Aguilera Galaviz</dc:creator>
  <cp:lastModifiedBy>Luis Alejandro Aguilera Galaviz</cp:lastModifiedBy>
  <cp:revision>8</cp:revision>
  <dcterms:created xsi:type="dcterms:W3CDTF">2018-05-22T06:04:19Z</dcterms:created>
  <dcterms:modified xsi:type="dcterms:W3CDTF">2018-05-24T03:54:07Z</dcterms:modified>
</cp:coreProperties>
</file>

<file path=docProps/thumbnail.jpeg>
</file>